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notesSlide12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 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v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sl</a:t>
            </a:r>
            <a:r>
              <a:rPr b="0" lang="en-GB" sz="4400" spc="-1" strike="noStrike">
                <a:latin typeface="Arial"/>
              </a:rPr>
              <a:t>id</a:t>
            </a:r>
            <a:r>
              <a:rPr b="0" lang="en-GB" sz="4400" spc="-1" strike="noStrike">
                <a:latin typeface="Arial"/>
              </a:rPr>
              <a:t>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</a:t>
            </a:r>
            <a:r>
              <a:rPr b="0" lang="en-GB" sz="2000" spc="-1" strike="noStrike">
                <a:latin typeface="Arial"/>
              </a:rPr>
              <a:t>k </a:t>
            </a:r>
            <a:r>
              <a:rPr b="0" lang="en-GB" sz="2000" spc="-1" strike="noStrike">
                <a:latin typeface="Arial"/>
              </a:rPr>
              <a:t>to 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di</a:t>
            </a:r>
            <a:r>
              <a:rPr b="0" lang="en-GB" sz="2000" spc="-1" strike="noStrike">
                <a:latin typeface="Arial"/>
              </a:rPr>
              <a:t>t </a:t>
            </a:r>
            <a:r>
              <a:rPr b="0" lang="en-GB" sz="2000" spc="-1" strike="noStrike">
                <a:latin typeface="Arial"/>
              </a:rPr>
              <a:t>th</a:t>
            </a:r>
            <a:r>
              <a:rPr b="0" lang="en-GB" sz="2000" spc="-1" strike="noStrike">
                <a:latin typeface="Arial"/>
              </a:rPr>
              <a:t>e 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ot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s' </a:t>
            </a:r>
            <a:r>
              <a:rPr b="0" lang="en-GB" sz="2000" spc="-1" strike="noStrike">
                <a:latin typeface="Arial"/>
              </a:rPr>
              <a:t>fo</a:t>
            </a:r>
            <a:r>
              <a:rPr b="0" lang="en-GB" sz="2000" spc="-1" strike="noStrike">
                <a:latin typeface="Arial"/>
              </a:rPr>
              <a:t>r</a:t>
            </a:r>
            <a:r>
              <a:rPr b="0" lang="en-GB" sz="2000" spc="-1" strike="noStrike">
                <a:latin typeface="Arial"/>
              </a:rPr>
              <a:t>m</a:t>
            </a:r>
            <a:r>
              <a:rPr b="0" lang="en-GB" sz="2000" spc="-1" strike="noStrike">
                <a:latin typeface="Arial"/>
              </a:rPr>
              <a:t>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5AB4A54-F027-4A7C-9D77-6666A4E1C98A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BB01507-7444-499D-996D-2512D4CEAC2C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584A2AB-AB63-4408-BEF5-F6F1C5C44A1B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1422004-4902-4B10-9BB1-60EAE6BF3E6C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1809C56-53E3-4605-9413-4CA7C393F91A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2FFED70-462A-4D4E-8CE4-4F2A8F4A52FD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36DAC9E-A2A0-447E-8BA9-9DB9FE6688AA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6DE351C-8352-4287-ADD1-A770245CB740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7B17EAF-EA58-4914-AB16-90989DC554DE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44D4FE7-0663-4B7B-993C-CDA804D7824C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4A69661-B301-46E9-8048-08EDD102597D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6C06124-07B1-4ABB-B517-F0286085B6D4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3493619-BC5B-4011-B9D0-09BEC2265C8C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A6AEC5D-55DC-4588-A8FB-E43E04CF6903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3E484D3-F217-4E33-9325-13A30D1046CB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200000"/>
            <a:ext cx="1007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Jana Obšteter, Kmetijski Inštitut Slovenije 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november 2019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Jana Obšteter, Kmetijski Inštitut Slovenije 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	</a:t>
            </a:r>
            <a:r>
              <a:rPr b="0" lang="en-GB" sz="1800" spc="-1" strike="noStrike">
                <a:solidFill>
                  <a:srgbClr val="999999"/>
                </a:solidFill>
                <a:latin typeface="Arial"/>
              </a:rPr>
              <a:t>november 2019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di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tit</a:t>
            </a:r>
            <a:r>
              <a:rPr b="0" lang="en-GB" sz="4400" spc="-1" strike="noStrike">
                <a:latin typeface="Arial"/>
              </a:rPr>
              <a:t>le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35600" y="524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Trajnostna selekcija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419760" y="161352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191520" y="2664000"/>
            <a:ext cx="31075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kratko- in dolgoročni genetski napredek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587760" y="2701800"/>
            <a:ext cx="3107520" cy="13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omejitev inbridinga in zagotovitev dolgoročnega napredka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6827760" y="2701800"/>
            <a:ext cx="3107520" cy="16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optimalna poraba finančnih sredstev, zagotavljati konkurenčnost na mednarodnem trgu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89" name="Picture 3" descr=""/>
          <p:cNvPicPr/>
          <p:nvPr/>
        </p:nvPicPr>
        <p:blipFill>
          <a:blip r:embed="rId1"/>
          <a:stretch/>
        </p:blipFill>
        <p:spPr>
          <a:xfrm>
            <a:off x="2592360" y="5112000"/>
            <a:ext cx="4606920" cy="1286280"/>
          </a:xfrm>
          <a:prstGeom prst="rect">
            <a:avLst/>
          </a:prstGeom>
          <a:ln w="9360">
            <a:noFill/>
          </a:ln>
        </p:spPr>
      </p:pic>
      <p:sp>
        <p:nvSpPr>
          <p:cNvPr id="90" name="CustomShape 6"/>
          <p:cNvSpPr/>
          <p:nvPr/>
        </p:nvSpPr>
        <p:spPr>
          <a:xfrm>
            <a:off x="792000" y="5277960"/>
            <a:ext cx="1439280" cy="769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sd / leto</a:t>
            </a:r>
            <a:endParaRPr b="0" lang="en-GB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€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/ leto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1" name="CustomShape 7"/>
          <p:cNvSpPr/>
          <p:nvPr/>
        </p:nvSpPr>
        <p:spPr>
          <a:xfrm>
            <a:off x="-1080000" y="1080000"/>
            <a:ext cx="71280" cy="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8"/>
          <p:cNvSpPr/>
          <p:nvPr/>
        </p:nvSpPr>
        <p:spPr>
          <a:xfrm>
            <a:off x="360000" y="1656000"/>
            <a:ext cx="2735280" cy="79128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83caff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GENETSKI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NAPREDEK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93" name="CustomShape 9"/>
          <p:cNvSpPr/>
          <p:nvPr/>
        </p:nvSpPr>
        <p:spPr>
          <a:xfrm>
            <a:off x="3744000" y="1656000"/>
            <a:ext cx="2735280" cy="79128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83caff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GENETSKA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VARIABILNOST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94" name="CustomShape 10"/>
          <p:cNvSpPr/>
          <p:nvPr/>
        </p:nvSpPr>
        <p:spPr>
          <a:xfrm>
            <a:off x="7056000" y="1656000"/>
            <a:ext cx="2735280" cy="79128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83caff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EKONOMSKA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UČINKOVITOST</a:t>
            </a:r>
            <a:endParaRPr b="0" lang="en-GB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35600" y="524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Scenariji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72360" y="1656000"/>
            <a:ext cx="10078920" cy="53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35600" y="200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Rezultati – z začetno referenco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-71280" y="910440"/>
            <a:ext cx="10078920" cy="664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35600" y="200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Rezultati – brez začetne reference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-36000" y="982440"/>
            <a:ext cx="10078920" cy="664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35600" y="200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T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o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č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n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o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st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i 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– 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z 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z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a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č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et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n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o 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re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fe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re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n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c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o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54720" y="1217880"/>
            <a:ext cx="9809280" cy="519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35600" y="200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T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o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č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n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o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st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i – 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br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ez 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za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če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tn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e 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re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fe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re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n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ce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72000" y="1146240"/>
            <a:ext cx="9808920" cy="518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35600" y="524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Strategija uporabe bikov – genetski napredek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-1080" y="2101680"/>
            <a:ext cx="10078920" cy="492300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612000" y="2484000"/>
            <a:ext cx="3095280" cy="34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5 bikov / 5 let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3780000" y="2484000"/>
            <a:ext cx="3095280" cy="34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5 bikov / 1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6912000" y="2484000"/>
            <a:ext cx="3095280" cy="34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bik / 5 let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35600" y="524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Strategija 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uporabe 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bikov – 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genetski </a:t>
            </a: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napredek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-1080" y="2101680"/>
            <a:ext cx="10078920" cy="492300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612000" y="2484000"/>
            <a:ext cx="3095280" cy="34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5 bikov / 5 let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780000" y="2484000"/>
            <a:ext cx="3095280" cy="34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5 bikov / 1 leto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6912000" y="2484000"/>
            <a:ext cx="3095280" cy="34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bik / 5 let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35600" y="524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Strategija uporabe bikov - učinkovitost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19760" y="161352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 </a:t>
            </a:r>
            <a:endParaRPr b="0" lang="en-GB" sz="22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-1080" y="1530000"/>
            <a:ext cx="10078920" cy="491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35600" y="524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Strategija uporabe bikov + OCS: učinkovitost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419760" y="161352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 </a:t>
            </a:r>
            <a:endParaRPr b="0" lang="en-GB" sz="22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2006280" y="1700280"/>
            <a:ext cx="6417360" cy="549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35600" y="524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Genomska selekcija</a:t>
            </a:r>
            <a:endParaRPr b="0" lang="en-GB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325f"/>
              </a:buClr>
              <a:buFont typeface="Wingdings" charset="2"/>
              <a:buChar char=""/>
            </a:pPr>
            <a:r>
              <a:rPr b="1" lang="en-GB" sz="20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419760" y="161352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419760" y="133524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Začetna referenčna populacija (€)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marL="431640" indent="-3211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Obnavljanje reference za ohranjanje točnosti (€)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marL="431640" indent="-3211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Kje dobiti denar? 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lvl="2" marL="648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Veliko aktivnosti ključnih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lvl="2" marL="648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Ponovljivi fenotipi?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marL="431640" indent="-321120"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rcRect l="14240" t="0" r="18119" b="15799"/>
          <a:stretch/>
        </p:blipFill>
        <p:spPr>
          <a:xfrm>
            <a:off x="4680360" y="3348000"/>
            <a:ext cx="4030920" cy="3886920"/>
          </a:xfrm>
          <a:prstGeom prst="rect">
            <a:avLst/>
          </a:prstGeom>
          <a:ln>
            <a:noFill/>
          </a:ln>
        </p:spPr>
      </p:pic>
      <p:sp>
        <p:nvSpPr>
          <p:cNvPr id="115" name="CustomShape 4"/>
          <p:cNvSpPr/>
          <p:nvPr/>
        </p:nvSpPr>
        <p:spPr>
          <a:xfrm>
            <a:off x="5688000" y="3348000"/>
            <a:ext cx="280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Pszczola in Calus, 2016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8532000" y="4140000"/>
            <a:ext cx="1943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Vsako leto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dodamo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genotipe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8532000" y="5076000"/>
            <a:ext cx="187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Samo začetni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genotipi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35600" y="524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Ekonomska učinkovitost</a:t>
            </a:r>
            <a:endParaRPr b="0" lang="en-GB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325f"/>
              </a:buClr>
              <a:buFont typeface="Wingdings" charset="2"/>
              <a:buChar char=""/>
            </a:pPr>
            <a:r>
              <a:rPr b="1" lang="en-GB" sz="20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19760" y="161352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419760" y="133524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Kako razporediti sredstva za maksimiranje genetskega napredka?</a:t>
            </a:r>
            <a:endParaRPr b="0" lang="en-GB" sz="24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121" name="Picture 8" descr=""/>
          <p:cNvPicPr/>
          <p:nvPr/>
        </p:nvPicPr>
        <p:blipFill>
          <a:blip r:embed="rId1"/>
          <a:stretch/>
        </p:blipFill>
        <p:spPr>
          <a:xfrm>
            <a:off x="2101680" y="2677680"/>
            <a:ext cx="1353600" cy="1353600"/>
          </a:xfrm>
          <a:prstGeom prst="rect">
            <a:avLst/>
          </a:prstGeom>
          <a:ln>
            <a:noFill/>
          </a:ln>
        </p:spPr>
      </p:pic>
      <p:sp>
        <p:nvSpPr>
          <p:cNvPr id="122" name="CustomShape 4"/>
          <p:cNvSpPr/>
          <p:nvPr/>
        </p:nvSpPr>
        <p:spPr>
          <a:xfrm>
            <a:off x="6472800" y="3826800"/>
            <a:ext cx="2300040" cy="66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5"/>
          <p:cNvSpPr/>
          <p:nvPr/>
        </p:nvSpPr>
        <p:spPr>
          <a:xfrm>
            <a:off x="3312360" y="3190320"/>
            <a:ext cx="2935440" cy="64728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WenQuanYi Micro Hei"/>
              </a:rPr>
              <a:t>Za fenotipizacijo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706320" y="3095640"/>
            <a:ext cx="202896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Klasična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selekcija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25" name="Picture 8" descr=""/>
          <p:cNvPicPr/>
          <p:nvPr/>
        </p:nvPicPr>
        <p:blipFill>
          <a:blip r:embed="rId2"/>
          <a:stretch/>
        </p:blipFill>
        <p:spPr>
          <a:xfrm>
            <a:off x="-72000" y="2749680"/>
            <a:ext cx="1353600" cy="1353600"/>
          </a:xfrm>
          <a:prstGeom prst="rect">
            <a:avLst/>
          </a:prstGeom>
          <a:ln>
            <a:noFill/>
          </a:ln>
        </p:spPr>
      </p:pic>
      <p:sp>
        <p:nvSpPr>
          <p:cNvPr id="126" name="CustomShape 7"/>
          <p:cNvSpPr/>
          <p:nvPr/>
        </p:nvSpPr>
        <p:spPr>
          <a:xfrm>
            <a:off x="6315480" y="4630320"/>
            <a:ext cx="2933280" cy="647280"/>
          </a:xfrm>
          <a:prstGeom prst="rect">
            <a:avLst/>
          </a:prstGeom>
          <a:solidFill>
            <a:srgbClr val="83ca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WenQuanYi Micro Hei"/>
              </a:rPr>
              <a:t>Za genotipizacijo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pic>
        <p:nvPicPr>
          <p:cNvPr id="127" name="Picture 2" descr=""/>
          <p:cNvPicPr/>
          <p:nvPr/>
        </p:nvPicPr>
        <p:blipFill>
          <a:blip r:embed="rId3"/>
          <a:srcRect l="0" t="-7784" r="-7744" b="0"/>
          <a:stretch/>
        </p:blipFill>
        <p:spPr>
          <a:xfrm>
            <a:off x="9251640" y="4823280"/>
            <a:ext cx="418320" cy="418320"/>
          </a:xfrm>
          <a:prstGeom prst="rect">
            <a:avLst/>
          </a:prstGeom>
          <a:ln>
            <a:noFill/>
          </a:ln>
        </p:spPr>
      </p:pic>
      <p:sp>
        <p:nvSpPr>
          <p:cNvPr id="128" name="CustomShape 8"/>
          <p:cNvSpPr/>
          <p:nvPr/>
        </p:nvSpPr>
        <p:spPr>
          <a:xfrm>
            <a:off x="3312000" y="4630320"/>
            <a:ext cx="2935440" cy="64728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WenQuanYi Micro Hei"/>
              </a:rPr>
              <a:t>Za fenotipizacijo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pic>
        <p:nvPicPr>
          <p:cNvPr id="129" name="Picture 8" descr=""/>
          <p:cNvPicPr/>
          <p:nvPr/>
        </p:nvPicPr>
        <p:blipFill>
          <a:blip r:embed="rId4"/>
          <a:stretch/>
        </p:blipFill>
        <p:spPr>
          <a:xfrm>
            <a:off x="2232000" y="4248000"/>
            <a:ext cx="1223280" cy="1223280"/>
          </a:xfrm>
          <a:prstGeom prst="rect">
            <a:avLst/>
          </a:prstGeom>
          <a:ln>
            <a:noFill/>
          </a:ln>
        </p:spPr>
      </p:pic>
      <p:sp>
        <p:nvSpPr>
          <p:cNvPr id="130" name="CustomShape 9"/>
          <p:cNvSpPr/>
          <p:nvPr/>
        </p:nvSpPr>
        <p:spPr>
          <a:xfrm>
            <a:off x="706320" y="4824000"/>
            <a:ext cx="2028960" cy="23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Genomska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selekcija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31" name="Picture 8" descr=""/>
          <p:cNvPicPr/>
          <p:nvPr/>
        </p:nvPicPr>
        <p:blipFill>
          <a:blip r:embed="rId5"/>
          <a:stretch/>
        </p:blipFill>
        <p:spPr>
          <a:xfrm>
            <a:off x="-144000" y="4189680"/>
            <a:ext cx="1353600" cy="1353600"/>
          </a:xfrm>
          <a:prstGeom prst="rect">
            <a:avLst/>
          </a:prstGeom>
          <a:ln>
            <a:noFill/>
          </a:ln>
        </p:spPr>
      </p:pic>
      <p:pic>
        <p:nvPicPr>
          <p:cNvPr id="132" name="Picture 8" descr=""/>
          <p:cNvPicPr/>
          <p:nvPr/>
        </p:nvPicPr>
        <p:blipFill>
          <a:blip r:embed="rId6"/>
          <a:stretch/>
        </p:blipFill>
        <p:spPr>
          <a:xfrm>
            <a:off x="-144000" y="2749680"/>
            <a:ext cx="1353600" cy="1353600"/>
          </a:xfrm>
          <a:prstGeom prst="rect">
            <a:avLst/>
          </a:prstGeom>
          <a:ln>
            <a:noFill/>
          </a:ln>
        </p:spPr>
      </p:pic>
      <p:sp>
        <p:nvSpPr>
          <p:cNvPr id="133" name="CustomShape 10"/>
          <p:cNvSpPr/>
          <p:nvPr/>
        </p:nvSpPr>
        <p:spPr>
          <a:xfrm>
            <a:off x="6328800" y="6056640"/>
            <a:ext cx="2933280" cy="647280"/>
          </a:xfrm>
          <a:prstGeom prst="rect">
            <a:avLst/>
          </a:prstGeom>
          <a:solidFill>
            <a:srgbClr val="83ca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WenQuanYi Micro Hei"/>
              </a:rPr>
              <a:t>Za genotipizacijo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134" name="CustomShape 11"/>
          <p:cNvSpPr/>
          <p:nvPr/>
        </p:nvSpPr>
        <p:spPr>
          <a:xfrm>
            <a:off x="3325320" y="6056640"/>
            <a:ext cx="2935440" cy="64728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WenQuanYi Micro Hei"/>
              </a:rPr>
              <a:t>Za fenotipizacijo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pic>
        <p:nvPicPr>
          <p:cNvPr id="135" name="Picture 8" descr=""/>
          <p:cNvPicPr/>
          <p:nvPr/>
        </p:nvPicPr>
        <p:blipFill>
          <a:blip r:embed="rId7"/>
          <a:stretch/>
        </p:blipFill>
        <p:spPr>
          <a:xfrm>
            <a:off x="2448000" y="5805000"/>
            <a:ext cx="1020600" cy="1020600"/>
          </a:xfrm>
          <a:prstGeom prst="rect">
            <a:avLst/>
          </a:prstGeom>
          <a:ln>
            <a:noFill/>
          </a:ln>
        </p:spPr>
      </p:pic>
      <p:pic>
        <p:nvPicPr>
          <p:cNvPr id="136" name="Picture 8" descr=""/>
          <p:cNvPicPr/>
          <p:nvPr/>
        </p:nvPicPr>
        <p:blipFill>
          <a:blip r:embed="rId8"/>
          <a:stretch/>
        </p:blipFill>
        <p:spPr>
          <a:xfrm>
            <a:off x="9094680" y="5818680"/>
            <a:ext cx="1020600" cy="1020600"/>
          </a:xfrm>
          <a:prstGeom prst="rect">
            <a:avLst/>
          </a:prstGeom>
          <a:ln>
            <a:noFill/>
          </a:ln>
        </p:spPr>
      </p:pic>
      <p:pic>
        <p:nvPicPr>
          <p:cNvPr id="137" name="Picture 8" descr=""/>
          <p:cNvPicPr/>
          <p:nvPr/>
        </p:nvPicPr>
        <p:blipFill>
          <a:blip r:embed="rId9"/>
          <a:stretch/>
        </p:blipFill>
        <p:spPr>
          <a:xfrm>
            <a:off x="-144000" y="5616000"/>
            <a:ext cx="1353600" cy="135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35600" y="524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Optimalna investicija v fenotipiziranje / genotipiziranje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19760" y="161352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419760" y="205524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325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Vprašanja: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lvl="2" marL="648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Ali imamo začetno referenčno populacijo?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lvl="2" marL="648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Koliko fenotipov?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lvl="2" marL="648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Kakšna je cena genotipa?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lvl="2" marL="648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Katere živali genotipizirati (M / Ž )?</a:t>
            </a:r>
            <a:endParaRPr b="0" lang="en-GB" sz="2400" spc="-1" strike="noStrike">
              <a:latin typeface="Arial"/>
              <a:ea typeface="AR PL SungtiL GB"/>
            </a:endParaRPr>
          </a:p>
          <a:p>
            <a:pPr marL="431640" indent="-321120"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35600" y="524880"/>
            <a:ext cx="913752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Scenariji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419760" y="161352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635040" y="2143440"/>
            <a:ext cx="712800" cy="22212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WenQuanYi Micro Hei"/>
              </a:rPr>
              <a:t>DA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635040" y="4523400"/>
            <a:ext cx="712800" cy="2142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WenQuanYi Micro Hei"/>
              </a:rPr>
              <a:t>NE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6459840" y="2063160"/>
            <a:ext cx="46908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5518440" y="2063160"/>
            <a:ext cx="62460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1152000" y="1317240"/>
            <a:ext cx="4248000" cy="662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WenQuanYi Micro Hei"/>
              </a:rPr>
              <a:t>$fenotip:$genotip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WenQuanYi Micro Hei"/>
              </a:rPr>
              <a:t>(fenotip = laktacija, 11 kontrol)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>
            <a:off x="309960" y="1317240"/>
            <a:ext cx="1561320" cy="38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WenQuanYi Micro Hei"/>
              </a:rPr>
              <a:t>Referenca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9" name="CustomShape 9"/>
          <p:cNvSpPr/>
          <p:nvPr/>
        </p:nvSpPr>
        <p:spPr>
          <a:xfrm>
            <a:off x="2381760" y="2063160"/>
            <a:ext cx="14097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WenQuanYi Micro Hei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0" name="CustomShape 10"/>
          <p:cNvSpPr/>
          <p:nvPr/>
        </p:nvSpPr>
        <p:spPr>
          <a:xfrm>
            <a:off x="2381760" y="2063160"/>
            <a:ext cx="1409760" cy="7128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WenQuanYi Micro Hei"/>
              </a:rPr>
              <a:t>1:1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1" name="CustomShape 11"/>
          <p:cNvSpPr/>
          <p:nvPr/>
        </p:nvSpPr>
        <p:spPr>
          <a:xfrm>
            <a:off x="2381760" y="2857680"/>
            <a:ext cx="1409760" cy="7128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WenQuanYi Micro Hei"/>
              </a:rPr>
              <a:t>2:1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2" name="CustomShape 12"/>
          <p:cNvSpPr/>
          <p:nvPr/>
        </p:nvSpPr>
        <p:spPr>
          <a:xfrm>
            <a:off x="2381760" y="3650400"/>
            <a:ext cx="1409760" cy="7128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WenQuanYi Micro Hei"/>
              </a:rPr>
              <a:t>1:2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3" name="CustomShape 13"/>
          <p:cNvSpPr/>
          <p:nvPr/>
        </p:nvSpPr>
        <p:spPr>
          <a:xfrm>
            <a:off x="2381760" y="4444920"/>
            <a:ext cx="14097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WenQuanYi Micro Hei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" name="CustomShape 14"/>
          <p:cNvSpPr/>
          <p:nvPr/>
        </p:nvSpPr>
        <p:spPr>
          <a:xfrm>
            <a:off x="2381760" y="4444920"/>
            <a:ext cx="1409760" cy="7128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WenQuanYi Micro Hei"/>
              </a:rPr>
              <a:t>1:1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5" name="CustomShape 15"/>
          <p:cNvSpPr/>
          <p:nvPr/>
        </p:nvSpPr>
        <p:spPr>
          <a:xfrm>
            <a:off x="2381760" y="5237280"/>
            <a:ext cx="1409760" cy="7128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WenQuanYi Micro Hei"/>
              </a:rPr>
              <a:t>2:1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6" name="CustomShape 16"/>
          <p:cNvSpPr/>
          <p:nvPr/>
        </p:nvSpPr>
        <p:spPr>
          <a:xfrm>
            <a:off x="2381760" y="6031800"/>
            <a:ext cx="1409760" cy="7128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WenQuanYi Micro Hei"/>
              </a:rPr>
              <a:t>1:2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7" name="CustomShape 17"/>
          <p:cNvSpPr/>
          <p:nvPr/>
        </p:nvSpPr>
        <p:spPr>
          <a:xfrm>
            <a:off x="6300360" y="206316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8" name="CustomShape 18"/>
          <p:cNvSpPr/>
          <p:nvPr/>
        </p:nvSpPr>
        <p:spPr>
          <a:xfrm>
            <a:off x="7085880" y="206316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9" name="CustomShape 19"/>
          <p:cNvSpPr/>
          <p:nvPr/>
        </p:nvSpPr>
        <p:spPr>
          <a:xfrm>
            <a:off x="5518440" y="2460240"/>
            <a:ext cx="62460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8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0" name="CustomShape 20"/>
          <p:cNvSpPr/>
          <p:nvPr/>
        </p:nvSpPr>
        <p:spPr>
          <a:xfrm>
            <a:off x="6300360" y="246024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9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1" name="CustomShape 21"/>
          <p:cNvSpPr/>
          <p:nvPr/>
        </p:nvSpPr>
        <p:spPr>
          <a:xfrm>
            <a:off x="7085880" y="246024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2" name="CustomShape 22"/>
          <p:cNvSpPr/>
          <p:nvPr/>
        </p:nvSpPr>
        <p:spPr>
          <a:xfrm>
            <a:off x="6459840" y="2857680"/>
            <a:ext cx="46908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3" name="CustomShape 23"/>
          <p:cNvSpPr/>
          <p:nvPr/>
        </p:nvSpPr>
        <p:spPr>
          <a:xfrm>
            <a:off x="5518440" y="2857680"/>
            <a:ext cx="62460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4" name="CustomShape 24"/>
          <p:cNvSpPr/>
          <p:nvPr/>
        </p:nvSpPr>
        <p:spPr>
          <a:xfrm>
            <a:off x="6300360" y="285768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5" name="CustomShape 25"/>
          <p:cNvSpPr/>
          <p:nvPr/>
        </p:nvSpPr>
        <p:spPr>
          <a:xfrm>
            <a:off x="7085880" y="285768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6" name="CustomShape 26"/>
          <p:cNvSpPr/>
          <p:nvPr/>
        </p:nvSpPr>
        <p:spPr>
          <a:xfrm>
            <a:off x="5518440" y="3254760"/>
            <a:ext cx="62460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8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7" name="CustomShape 27"/>
          <p:cNvSpPr/>
          <p:nvPr/>
        </p:nvSpPr>
        <p:spPr>
          <a:xfrm>
            <a:off x="6300360" y="325476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9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8" name="CustomShape 28"/>
          <p:cNvSpPr/>
          <p:nvPr/>
        </p:nvSpPr>
        <p:spPr>
          <a:xfrm>
            <a:off x="7085880" y="325476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9" name="CustomShape 29"/>
          <p:cNvSpPr/>
          <p:nvPr/>
        </p:nvSpPr>
        <p:spPr>
          <a:xfrm>
            <a:off x="6459840" y="3650400"/>
            <a:ext cx="46908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0" name="CustomShape 30"/>
          <p:cNvSpPr/>
          <p:nvPr/>
        </p:nvSpPr>
        <p:spPr>
          <a:xfrm>
            <a:off x="5518440" y="3650400"/>
            <a:ext cx="62460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1" name="CustomShape 31"/>
          <p:cNvSpPr/>
          <p:nvPr/>
        </p:nvSpPr>
        <p:spPr>
          <a:xfrm>
            <a:off x="6300360" y="365040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2" name="CustomShape 32"/>
          <p:cNvSpPr/>
          <p:nvPr/>
        </p:nvSpPr>
        <p:spPr>
          <a:xfrm>
            <a:off x="7085880" y="365040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" name="CustomShape 33"/>
          <p:cNvSpPr/>
          <p:nvPr/>
        </p:nvSpPr>
        <p:spPr>
          <a:xfrm>
            <a:off x="5518440" y="4047480"/>
            <a:ext cx="62460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8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" name="CustomShape 34"/>
          <p:cNvSpPr/>
          <p:nvPr/>
        </p:nvSpPr>
        <p:spPr>
          <a:xfrm>
            <a:off x="6300360" y="404748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9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5" name="CustomShape 35"/>
          <p:cNvSpPr/>
          <p:nvPr/>
        </p:nvSpPr>
        <p:spPr>
          <a:xfrm>
            <a:off x="7085880" y="4047480"/>
            <a:ext cx="624960" cy="3157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6" name="CustomShape 36"/>
          <p:cNvSpPr/>
          <p:nvPr/>
        </p:nvSpPr>
        <p:spPr>
          <a:xfrm>
            <a:off x="6459840" y="4444920"/>
            <a:ext cx="46908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7" name="CustomShape 37"/>
          <p:cNvSpPr/>
          <p:nvPr/>
        </p:nvSpPr>
        <p:spPr>
          <a:xfrm>
            <a:off x="5518440" y="4444920"/>
            <a:ext cx="62460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8" name="CustomShape 38"/>
          <p:cNvSpPr/>
          <p:nvPr/>
        </p:nvSpPr>
        <p:spPr>
          <a:xfrm>
            <a:off x="6300360" y="444492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9" name="CustomShape 39"/>
          <p:cNvSpPr/>
          <p:nvPr/>
        </p:nvSpPr>
        <p:spPr>
          <a:xfrm>
            <a:off x="7085880" y="444492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0" name="CustomShape 40"/>
          <p:cNvSpPr/>
          <p:nvPr/>
        </p:nvSpPr>
        <p:spPr>
          <a:xfrm>
            <a:off x="5518440" y="4842000"/>
            <a:ext cx="62460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8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1" name="CustomShape 41"/>
          <p:cNvSpPr/>
          <p:nvPr/>
        </p:nvSpPr>
        <p:spPr>
          <a:xfrm>
            <a:off x="6300360" y="484200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9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2" name="CustomShape 42"/>
          <p:cNvSpPr/>
          <p:nvPr/>
        </p:nvSpPr>
        <p:spPr>
          <a:xfrm>
            <a:off x="7085880" y="484200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3" name="CustomShape 43"/>
          <p:cNvSpPr/>
          <p:nvPr/>
        </p:nvSpPr>
        <p:spPr>
          <a:xfrm>
            <a:off x="6459840" y="5237280"/>
            <a:ext cx="46908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4" name="CustomShape 44"/>
          <p:cNvSpPr/>
          <p:nvPr/>
        </p:nvSpPr>
        <p:spPr>
          <a:xfrm>
            <a:off x="5518440" y="5237280"/>
            <a:ext cx="62460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5" name="CustomShape 45"/>
          <p:cNvSpPr/>
          <p:nvPr/>
        </p:nvSpPr>
        <p:spPr>
          <a:xfrm>
            <a:off x="6300360" y="523728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6" name="CustomShape 46"/>
          <p:cNvSpPr/>
          <p:nvPr/>
        </p:nvSpPr>
        <p:spPr>
          <a:xfrm>
            <a:off x="7085880" y="523728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7" name="CustomShape 47"/>
          <p:cNvSpPr/>
          <p:nvPr/>
        </p:nvSpPr>
        <p:spPr>
          <a:xfrm>
            <a:off x="5518440" y="5634720"/>
            <a:ext cx="62460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8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8" name="CustomShape 48"/>
          <p:cNvSpPr/>
          <p:nvPr/>
        </p:nvSpPr>
        <p:spPr>
          <a:xfrm>
            <a:off x="6300360" y="563472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9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9" name="CustomShape 49"/>
          <p:cNvSpPr/>
          <p:nvPr/>
        </p:nvSpPr>
        <p:spPr>
          <a:xfrm>
            <a:off x="7085880" y="563472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0" name="CustomShape 50"/>
          <p:cNvSpPr/>
          <p:nvPr/>
        </p:nvSpPr>
        <p:spPr>
          <a:xfrm>
            <a:off x="6459840" y="6031800"/>
            <a:ext cx="46908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1" name="CustomShape 51"/>
          <p:cNvSpPr/>
          <p:nvPr/>
        </p:nvSpPr>
        <p:spPr>
          <a:xfrm>
            <a:off x="5518440" y="6031800"/>
            <a:ext cx="62460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2" name="CustomShape 52"/>
          <p:cNvSpPr/>
          <p:nvPr/>
        </p:nvSpPr>
        <p:spPr>
          <a:xfrm>
            <a:off x="6300360" y="603180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3" name="CustomShape 53"/>
          <p:cNvSpPr/>
          <p:nvPr/>
        </p:nvSpPr>
        <p:spPr>
          <a:xfrm>
            <a:off x="7085880" y="603180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4" name="CustomShape 54"/>
          <p:cNvSpPr/>
          <p:nvPr/>
        </p:nvSpPr>
        <p:spPr>
          <a:xfrm>
            <a:off x="5518440" y="6429240"/>
            <a:ext cx="62460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8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5" name="CustomShape 55"/>
          <p:cNvSpPr/>
          <p:nvPr/>
        </p:nvSpPr>
        <p:spPr>
          <a:xfrm>
            <a:off x="6300360" y="642924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9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6" name="CustomShape 56"/>
          <p:cNvSpPr/>
          <p:nvPr/>
        </p:nvSpPr>
        <p:spPr>
          <a:xfrm>
            <a:off x="7085880" y="6429240"/>
            <a:ext cx="624960" cy="315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Myriad Pro"/>
                <a:ea typeface="WenQuanYi Micro Hei"/>
              </a:rPr>
              <a:t>10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7" name="Line 57"/>
          <p:cNvSpPr/>
          <p:nvPr/>
        </p:nvSpPr>
        <p:spPr>
          <a:xfrm>
            <a:off x="2381040" y="2817000"/>
            <a:ext cx="7857720" cy="21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58"/>
          <p:cNvSpPr/>
          <p:nvPr/>
        </p:nvSpPr>
        <p:spPr>
          <a:xfrm>
            <a:off x="2381040" y="3611520"/>
            <a:ext cx="7778520" cy="21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59"/>
          <p:cNvSpPr/>
          <p:nvPr/>
        </p:nvSpPr>
        <p:spPr>
          <a:xfrm flipV="1">
            <a:off x="0" y="4363920"/>
            <a:ext cx="10158480" cy="82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60"/>
          <p:cNvSpPr/>
          <p:nvPr/>
        </p:nvSpPr>
        <p:spPr>
          <a:xfrm>
            <a:off x="2381040" y="5198760"/>
            <a:ext cx="8016840" cy="1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61"/>
          <p:cNvSpPr/>
          <p:nvPr/>
        </p:nvSpPr>
        <p:spPr>
          <a:xfrm>
            <a:off x="2381040" y="5991480"/>
            <a:ext cx="7936200" cy="21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62"/>
          <p:cNvSpPr/>
          <p:nvPr/>
        </p:nvSpPr>
        <p:spPr>
          <a:xfrm>
            <a:off x="4824000" y="1317240"/>
            <a:ext cx="3921480" cy="410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WenQuanYi Micro Hei"/>
              </a:rPr>
              <a:t>Število meritev / laktacijo</a:t>
            </a:r>
            <a:endParaRPr b="0" lang="en-GB" sz="22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13292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2019-11-20T10:11:29Z</dcterms:created>
  <dc:creator/>
  <dc:description/>
  <dc:language>en-GB</dc:language>
  <cp:lastModifiedBy/>
  <dcterms:modified xsi:type="dcterms:W3CDTF">2019-12-19T15:58:19Z</dcterms:modified>
  <cp:revision>7</cp:revision>
  <dc:subject/>
  <dc:title/>
</cp:coreProperties>
</file>